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3" r:id="rId5"/>
    <p:sldId id="264" r:id="rId6"/>
    <p:sldId id="260" r:id="rId7"/>
    <p:sldId id="261" r:id="rId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9"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12/13/2017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November 2017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6"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277383" y="1919570"/>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713904" y="972140"/>
            <a:ext cx="10515600" cy="991673"/>
          </a:xfrm>
        </p:spPr>
        <p:txBody>
          <a:bodyPr>
            <a:normAutofit fontScale="90000"/>
          </a:bodyPr>
          <a:lstStyle/>
          <a:p>
            <a:r>
              <a:rPr lang="en-US" sz="2000" b="1" i="1" u="sng" dirty="0">
                <a:latin typeface="Calibri" panose="020F0502020204030204" pitchFamily="34" charset="0"/>
                <a:ea typeface="Calibri" panose="020F0502020204030204" pitchFamily="34" charset="0"/>
                <a:cs typeface="Times New Roman" panose="02020603050405020304" pitchFamily="18" charset="0"/>
              </a:rPr>
              <a:t>Holiday Shutdown </a:t>
            </a:r>
            <a:r>
              <a:rPr lang="en-US" sz="2000" b="1" i="1" u="sng" dirty="0" smtClean="0">
                <a:latin typeface="Calibri" panose="020F0502020204030204" pitchFamily="34" charset="0"/>
                <a:ea typeface="Calibri" panose="020F0502020204030204" pitchFamily="34" charset="0"/>
                <a:cs typeface="Times New Roman" panose="02020603050405020304" pitchFamily="18" charset="0"/>
              </a:rPr>
              <a:t>Planning</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smtClean="0">
                <a:latin typeface="Calibri" panose="020F0502020204030204" pitchFamily="34" charset="0"/>
                <a:ea typeface="Calibri" panose="020F0502020204030204" pitchFamily="34" charset="0"/>
                <a:cs typeface="Times New Roman" panose="02020603050405020304" pitchFamily="18" charset="0"/>
              </a:rPr>
              <a:t>In addition to our standard annual cleaning activities, maintenance, custodial, grounds and contractors will be completing the following </a:t>
            </a:r>
            <a:r>
              <a:rPr lang="en-US" sz="2000" dirty="0" smtClean="0">
                <a:latin typeface="Calibri" panose="020F0502020204030204" pitchFamily="34" charset="0"/>
                <a:ea typeface="Calibri" panose="020F0502020204030204" pitchFamily="34" charset="0"/>
                <a:cs typeface="Times New Roman" panose="02020603050405020304" pitchFamily="18" charset="0"/>
              </a:rPr>
              <a:t>work. </a:t>
            </a:r>
            <a:r>
              <a:rPr lang="en-US" sz="2000" dirty="0" smtClean="0">
                <a:latin typeface="Calibri" panose="020F0502020204030204" pitchFamily="34" charset="0"/>
                <a:ea typeface="Calibri" panose="020F0502020204030204" pitchFamily="34" charset="0"/>
                <a:cs typeface="Times New Roman" panose="02020603050405020304" pitchFamily="18" charset="0"/>
              </a:rPr>
              <a:t>Below is a brief summary and schedule of these items.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7" name="Content Placeholder 6"/>
          <p:cNvSpPr>
            <a:spLocks noGrp="1"/>
          </p:cNvSpPr>
          <p:nvPr>
            <p:ph sz="half" idx="1"/>
          </p:nvPr>
        </p:nvSpPr>
        <p:spPr>
          <a:xfrm>
            <a:off x="674195" y="2044566"/>
            <a:ext cx="5181600" cy="4351338"/>
          </a:xfrm>
        </p:spPr>
        <p:txBody>
          <a:bodyPr>
            <a:noAutofit/>
          </a:bodyPr>
          <a:lstStyle/>
          <a:p>
            <a:r>
              <a:rPr lang="en-US" sz="1800" b="1" dirty="0">
                <a:latin typeface="Calibri" panose="020F0502020204030204" pitchFamily="34" charset="0"/>
                <a:ea typeface="Calibri" panose="020F0502020204030204" pitchFamily="34" charset="0"/>
                <a:cs typeface="Times New Roman" panose="02020603050405020304" pitchFamily="18" charset="0"/>
              </a:rPr>
              <a:t>Storm Drains and Drywells, 12/21</a:t>
            </a:r>
            <a:r>
              <a:rPr lang="en-US" sz="1800" dirty="0">
                <a:latin typeface="Calibri" panose="020F0502020204030204" pitchFamily="34" charset="0"/>
                <a:ea typeface="Calibri" panose="020F0502020204030204" pitchFamily="34" charset="0"/>
                <a:cs typeface="Times New Roman" panose="02020603050405020304" pitchFamily="18" charset="0"/>
              </a:rPr>
              <a:t> - Clean out storm drains at 3 schools, clear drywell between WPS and WMS, locate and clean drywell by business </a:t>
            </a:r>
            <a:r>
              <a:rPr lang="en-US" sz="1800" dirty="0" smtClean="0">
                <a:latin typeface="Calibri" panose="020F0502020204030204" pitchFamily="34" charset="0"/>
                <a:ea typeface="Calibri" panose="020F0502020204030204" pitchFamily="34" charset="0"/>
                <a:cs typeface="Times New Roman" panose="02020603050405020304" pitchFamily="18" charset="0"/>
              </a:rPr>
              <a:t>office.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b="1" dirty="0" smtClean="0">
                <a:latin typeface="Calibri" panose="020F0502020204030204" pitchFamily="34" charset="0"/>
                <a:ea typeface="Calibri" panose="020F0502020204030204" pitchFamily="34" charset="0"/>
                <a:cs typeface="Times New Roman" panose="02020603050405020304" pitchFamily="18" charset="0"/>
              </a:rPr>
              <a:t>Replenish </a:t>
            </a:r>
            <a:r>
              <a:rPr lang="en-US" sz="1800" b="1" dirty="0" smtClean="0">
                <a:latin typeface="Calibri" panose="020F0502020204030204" pitchFamily="34" charset="0"/>
                <a:ea typeface="Calibri" panose="020F0502020204030204" pitchFamily="34" charset="0"/>
                <a:cs typeface="Times New Roman" panose="02020603050405020304" pitchFamily="18" charset="0"/>
              </a:rPr>
              <a:t>EWF, </a:t>
            </a:r>
            <a:r>
              <a:rPr lang="en-US" sz="1800" b="1" dirty="0">
                <a:latin typeface="Calibri" panose="020F0502020204030204" pitchFamily="34" charset="0"/>
                <a:ea typeface="Calibri" panose="020F0502020204030204" pitchFamily="34" charset="0"/>
                <a:cs typeface="Times New Roman" panose="02020603050405020304" pitchFamily="18" charset="0"/>
              </a:rPr>
              <a:t>WPS and WIS (schedule pending delivery availability) </a:t>
            </a:r>
            <a:r>
              <a:rPr lang="en-US" sz="1800" dirty="0">
                <a:latin typeface="Calibri" panose="020F0502020204030204" pitchFamily="34" charset="0"/>
                <a:ea typeface="Calibri" panose="020F0502020204030204" pitchFamily="34" charset="0"/>
                <a:cs typeface="Times New Roman" panose="02020603050405020304" pitchFamily="18" charset="0"/>
              </a:rPr>
              <a:t>– Add Engineered Wood Fibers to WIS, WPS main and alternate playground areas to meet fall protection </a:t>
            </a:r>
            <a:r>
              <a:rPr lang="en-US" sz="1800" dirty="0" smtClean="0">
                <a:latin typeface="Calibri" panose="020F0502020204030204" pitchFamily="34" charset="0"/>
                <a:ea typeface="Calibri" panose="020F0502020204030204" pitchFamily="34" charset="0"/>
                <a:cs typeface="Times New Roman" panose="02020603050405020304" pitchFamily="18" charset="0"/>
              </a:rPr>
              <a:t>standards</a:t>
            </a:r>
          </a:p>
          <a:p>
            <a:r>
              <a:rPr lang="en-US" sz="1800" b="1" dirty="0">
                <a:latin typeface="Calibri" panose="020F0502020204030204" pitchFamily="34" charset="0"/>
                <a:ea typeface="Calibri" panose="020F0502020204030204" pitchFamily="34" charset="0"/>
                <a:cs typeface="Times New Roman" panose="02020603050405020304" pitchFamily="18" charset="0"/>
              </a:rPr>
              <a:t>Locks </a:t>
            </a:r>
            <a:r>
              <a:rPr lang="en-US" sz="1800" b="1" dirty="0" smtClean="0">
                <a:latin typeface="Calibri" panose="020F0502020204030204" pitchFamily="34" charset="0"/>
                <a:ea typeface="Calibri" panose="020F0502020204030204" pitchFamily="34" charset="0"/>
                <a:cs typeface="Times New Roman" panose="02020603050405020304" pitchFamily="18" charset="0"/>
              </a:rPr>
              <a:t>WMS (schedule pending availability)</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 Start blanking exterior doors </a:t>
            </a:r>
            <a:r>
              <a:rPr lang="en-US" sz="1800" dirty="0" smtClean="0">
                <a:latin typeface="Calibri" panose="020F0502020204030204" pitchFamily="34" charset="0"/>
                <a:ea typeface="Calibri" panose="020F0502020204030204" pitchFamily="34" charset="0"/>
                <a:cs typeface="Times New Roman" panose="02020603050405020304" pitchFamily="18" charset="0"/>
              </a:rPr>
              <a:t>and change exterior keys at </a:t>
            </a:r>
            <a:r>
              <a:rPr lang="en-US" sz="1800" dirty="0">
                <a:latin typeface="Calibri" panose="020F0502020204030204" pitchFamily="34" charset="0"/>
                <a:ea typeface="Calibri" panose="020F0502020204030204" pitchFamily="34" charset="0"/>
                <a:cs typeface="Times New Roman" panose="02020603050405020304" pitchFamily="18" charset="0"/>
              </a:rPr>
              <a:t>WMS to </a:t>
            </a:r>
            <a:r>
              <a:rPr lang="en-US" sz="1800" dirty="0" smtClean="0">
                <a:latin typeface="Calibri" panose="020F0502020204030204" pitchFamily="34" charset="0"/>
                <a:ea typeface="Calibri" panose="020F0502020204030204" pitchFamily="34" charset="0"/>
                <a:cs typeface="Times New Roman" panose="02020603050405020304" pitchFamily="18" charset="0"/>
              </a:rPr>
              <a:t>enhance school security</a:t>
            </a:r>
          </a:p>
          <a:p>
            <a:r>
              <a:rPr lang="en-US" sz="1800" b="1" dirty="0">
                <a:latin typeface="Calibri" panose="020F0502020204030204" pitchFamily="34" charset="0"/>
                <a:ea typeface="Calibri" panose="020F0502020204030204" pitchFamily="34" charset="0"/>
                <a:cs typeface="Times New Roman" panose="02020603050405020304" pitchFamily="18" charset="0"/>
              </a:rPr>
              <a:t>HEPA install Ceramics lab </a:t>
            </a:r>
            <a:r>
              <a:rPr lang="en-US" sz="1800" dirty="0">
                <a:latin typeface="Calibri" panose="020F0502020204030204" pitchFamily="34" charset="0"/>
                <a:ea typeface="Calibri" panose="020F0502020204030204" pitchFamily="34" charset="0"/>
                <a:cs typeface="Times New Roman" panose="02020603050405020304" pitchFamily="18" charset="0"/>
              </a:rPr>
              <a:t>– Installation of two Fan Filter Units (FFU’s) to reduce ceramic particulate in classroom environment and create a healthier environment </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
        <p:nvSpPr>
          <p:cNvPr id="8" name="Content Placeholder 7"/>
          <p:cNvSpPr>
            <a:spLocks noGrp="1"/>
          </p:cNvSpPr>
          <p:nvPr>
            <p:ph sz="half" idx="2"/>
          </p:nvPr>
        </p:nvSpPr>
        <p:spPr>
          <a:xfrm>
            <a:off x="6159321" y="2018808"/>
            <a:ext cx="5181600" cy="4351338"/>
          </a:xfrm>
        </p:spPr>
        <p:txBody>
          <a:bodyPr>
            <a:normAutofit/>
          </a:bodyPr>
          <a:lstStyle/>
          <a:p>
            <a:r>
              <a:rPr lang="en-US" sz="1800" b="1" dirty="0">
                <a:latin typeface="Calibri" panose="020F0502020204030204" pitchFamily="34" charset="0"/>
                <a:ea typeface="Calibri" panose="020F0502020204030204" pitchFamily="34" charset="0"/>
                <a:cs typeface="Times New Roman" panose="02020603050405020304" pitchFamily="18" charset="0"/>
              </a:rPr>
              <a:t>Annual SWCAA boiler testing </a:t>
            </a:r>
            <a:r>
              <a:rPr lang="en-US" sz="1800" b="1" dirty="0" smtClean="0">
                <a:latin typeface="Calibri" panose="020F0502020204030204" pitchFamily="34" charset="0"/>
                <a:ea typeface="Calibri" panose="020F0502020204030204" pitchFamily="34" charset="0"/>
                <a:cs typeface="Times New Roman" panose="02020603050405020304" pitchFamily="18" charset="0"/>
              </a:rPr>
              <a:t>12/26 </a:t>
            </a:r>
            <a:r>
              <a:rPr lang="en-US" sz="1800" dirty="0">
                <a:latin typeface="Calibri" panose="020F0502020204030204" pitchFamily="34" charset="0"/>
                <a:ea typeface="Calibri" panose="020F0502020204030204" pitchFamily="34" charset="0"/>
                <a:cs typeface="Times New Roman" panose="02020603050405020304" pitchFamily="18" charset="0"/>
              </a:rPr>
              <a:t>– Complete annual stack testing and annual Southwest Clean Air Agency compliance inspections and </a:t>
            </a:r>
            <a:r>
              <a:rPr lang="en-US" sz="1800" dirty="0" smtClean="0">
                <a:latin typeface="Calibri" panose="020F0502020204030204" pitchFamily="34" charset="0"/>
                <a:ea typeface="Calibri" panose="020F0502020204030204" pitchFamily="34" charset="0"/>
                <a:cs typeface="Times New Roman" panose="02020603050405020304" pitchFamily="18" charset="0"/>
              </a:rPr>
              <a:t>reports</a:t>
            </a:r>
          </a:p>
          <a:p>
            <a:r>
              <a:rPr lang="en-US" sz="1800" b="1" dirty="0"/>
              <a:t>Resurface Green Gym floor </a:t>
            </a:r>
            <a:r>
              <a:rPr lang="en-US" sz="1800" b="1" dirty="0" smtClean="0"/>
              <a:t>12/20–12/23</a:t>
            </a:r>
            <a:r>
              <a:rPr lang="en-US" sz="1800" dirty="0" smtClean="0"/>
              <a:t> </a:t>
            </a:r>
            <a:r>
              <a:rPr lang="en-US" sz="1800" dirty="0"/>
              <a:t>Install new water based finish coat to gym floor</a:t>
            </a:r>
          </a:p>
          <a:p>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n-US" sz="1800" b="1" dirty="0"/>
              <a:t>Electrical repairs  12/18 -12/22 </a:t>
            </a:r>
            <a:r>
              <a:rPr lang="en-US" sz="1800" dirty="0"/>
              <a:t>Install permanent conduit where extension cords have been used, wire in new FFU’s WHS, and miscellaneous other electrical jobs to support other repairs and shutdown activities</a:t>
            </a:r>
          </a:p>
          <a:p>
            <a:r>
              <a:rPr lang="en-US" sz="1800" b="1" dirty="0"/>
              <a:t>House tear down 2280 Lewis River Rd 12/18 </a:t>
            </a:r>
            <a:r>
              <a:rPr lang="en-US" sz="1800" b="1" dirty="0" smtClean="0"/>
              <a:t>–12/23 </a:t>
            </a:r>
            <a:r>
              <a:rPr lang="en-US" sz="1800" dirty="0"/>
              <a:t>Demo house next to WIS, clear site of  vegetation, grade site, remove fences and lay crushed </a:t>
            </a:r>
            <a:r>
              <a:rPr lang="en-US" sz="1800" dirty="0" smtClean="0"/>
              <a:t>rock.  </a:t>
            </a:r>
            <a:endParaRPr lang="en-US" sz="1800" dirty="0"/>
          </a:p>
          <a:p>
            <a:pPr marL="0" indent="0">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6" y="399245"/>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
        <p:nvSpPr>
          <p:cNvPr id="2" name="Rectangle 1"/>
          <p:cNvSpPr/>
          <p:nvPr/>
        </p:nvSpPr>
        <p:spPr>
          <a:xfrm>
            <a:off x="626772" y="3122403"/>
            <a:ext cx="11196034" cy="2072875"/>
          </a:xfrm>
          <a:prstGeom prst="rect">
            <a:avLst/>
          </a:prstGeom>
        </p:spPr>
        <p:txBody>
          <a:bodyPr wrap="square">
            <a:spAutoFit/>
          </a:bodyPr>
          <a:lstStyle/>
          <a:p>
            <a:endParaRPr lang="en-US" dirty="0"/>
          </a:p>
          <a:p>
            <a:endParaRPr lang="en-US" dirty="0" smtClean="0"/>
          </a:p>
          <a:p>
            <a:endParaRPr lang="en-US" dirty="0" smtClean="0"/>
          </a:p>
          <a:p>
            <a:endParaRPr lang="en-US" dirty="0" smtClean="0"/>
          </a:p>
          <a:p>
            <a:endParaRPr lang="en-US" dirty="0" smtClean="0"/>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1"/>
          </p:nvPr>
        </p:nvSpPr>
        <p:spPr/>
        <p:txBody>
          <a:bodyPr>
            <a:normAutofit/>
          </a:bodyPr>
          <a:lstStyle/>
          <a:p>
            <a:r>
              <a:rPr lang="en-US" sz="1800" b="1" dirty="0"/>
              <a:t>Cameras WPS/WMS </a:t>
            </a:r>
            <a:r>
              <a:rPr lang="en-US" sz="1800" b="1" dirty="0" smtClean="0"/>
              <a:t>12/18 – 12/29 </a:t>
            </a:r>
            <a:r>
              <a:rPr lang="en-US" sz="1800" dirty="0" smtClean="0"/>
              <a:t>Complete </a:t>
            </a:r>
            <a:r>
              <a:rPr lang="en-US" sz="1800" dirty="0"/>
              <a:t>balance of Exterior cameras WIS, Repair 3 cameras </a:t>
            </a:r>
            <a:r>
              <a:rPr lang="en-US" sz="1800" dirty="0" smtClean="0"/>
              <a:t>WMS</a:t>
            </a:r>
          </a:p>
          <a:p>
            <a:r>
              <a:rPr lang="en-US" sz="1800" b="1" dirty="0"/>
              <a:t>Chair rail wall WHS (in progress)</a:t>
            </a:r>
            <a:r>
              <a:rPr lang="en-US" sz="1800" dirty="0"/>
              <a:t> -Repair area where chairs have been stored, install chair rail to protect </a:t>
            </a:r>
            <a:r>
              <a:rPr lang="en-US" sz="1800" dirty="0" smtClean="0"/>
              <a:t>newly repaired surface</a:t>
            </a:r>
          </a:p>
          <a:p>
            <a:r>
              <a:rPr lang="en-US" sz="1800" b="1" dirty="0"/>
              <a:t>CNC to </a:t>
            </a:r>
            <a:r>
              <a:rPr lang="en-US" sz="1800" b="1" dirty="0" smtClean="0"/>
              <a:t>WHS (in progress)</a:t>
            </a:r>
            <a:r>
              <a:rPr lang="en-US" sz="1800" dirty="0" smtClean="0"/>
              <a:t>– </a:t>
            </a:r>
            <a:r>
              <a:rPr lang="en-US" sz="1800" dirty="0"/>
              <a:t>Move Mazak CNC (Computer Numerical Control) milling tool to WHS auto shop, relocate existing lathe, milling tool and tire balancer to accommodate new </a:t>
            </a:r>
            <a:r>
              <a:rPr lang="en-US" sz="1800" dirty="0" smtClean="0"/>
              <a:t>tool install.</a:t>
            </a:r>
          </a:p>
          <a:p>
            <a:r>
              <a:rPr lang="en-US" sz="1800" b="1" dirty="0" smtClean="0"/>
              <a:t>Wall and ceiling repairs WMS, WHS (In progress) </a:t>
            </a:r>
            <a:r>
              <a:rPr lang="en-US" sz="1800" dirty="0" smtClean="0"/>
              <a:t>-Ceiling green hall (2), bathroom and room 430. Stage area WHS    </a:t>
            </a:r>
            <a:endParaRPr lang="en-US" sz="1800" dirty="0"/>
          </a:p>
          <a:p>
            <a:endParaRPr lang="en-US" sz="1800" dirty="0"/>
          </a:p>
          <a:p>
            <a:endParaRPr lang="en-US" sz="1800" dirty="0"/>
          </a:p>
          <a:p>
            <a:endParaRPr lang="en-US" sz="1800" dirty="0"/>
          </a:p>
          <a:p>
            <a:endParaRPr lang="en-US" sz="1800" dirty="0"/>
          </a:p>
        </p:txBody>
      </p:sp>
      <p:sp>
        <p:nvSpPr>
          <p:cNvPr id="5" name="Content Placeholder 4"/>
          <p:cNvSpPr>
            <a:spLocks noGrp="1"/>
          </p:cNvSpPr>
          <p:nvPr>
            <p:ph sz="half" idx="2"/>
          </p:nvPr>
        </p:nvSpPr>
        <p:spPr/>
        <p:txBody>
          <a:bodyPr>
            <a:normAutofit/>
          </a:bodyPr>
          <a:lstStyle/>
          <a:p>
            <a:r>
              <a:rPr lang="en-US" sz="1800" b="1" dirty="0"/>
              <a:t>Kitchen items – </a:t>
            </a:r>
            <a:r>
              <a:rPr lang="en-US" sz="1800" b="1" dirty="0" smtClean="0"/>
              <a:t>12/18 – 12/29 </a:t>
            </a:r>
            <a:r>
              <a:rPr lang="en-US" sz="1800" dirty="0" smtClean="0"/>
              <a:t>Repair </a:t>
            </a:r>
            <a:r>
              <a:rPr lang="en-US" sz="1800" dirty="0"/>
              <a:t>wall WPS, maintenance on freezer WMS and hot line repair </a:t>
            </a:r>
            <a:r>
              <a:rPr lang="en-US" sz="1800" dirty="0" smtClean="0"/>
              <a:t>WHS</a:t>
            </a:r>
          </a:p>
          <a:p>
            <a:r>
              <a:rPr lang="en-US" sz="1800" b="1" dirty="0"/>
              <a:t>Annual </a:t>
            </a:r>
            <a:r>
              <a:rPr lang="en-US" sz="1800" b="1" dirty="0" smtClean="0"/>
              <a:t>department training 12/19</a:t>
            </a:r>
            <a:r>
              <a:rPr lang="en-US" sz="1800" dirty="0" smtClean="0"/>
              <a:t> – OSHA occupational safety training for entire team, ladder, roof, hazcomm, etc.</a:t>
            </a:r>
          </a:p>
          <a:p>
            <a:r>
              <a:rPr lang="en-US" sz="1800" b="1" dirty="0" smtClean="0">
                <a:latin typeface="Calibri" panose="020F0502020204030204" pitchFamily="34" charset="0"/>
                <a:ea typeface="Calibri" panose="020F0502020204030204" pitchFamily="34" charset="0"/>
                <a:cs typeface="Times New Roman" panose="02020603050405020304" pitchFamily="18" charset="0"/>
              </a:rPr>
              <a:t>Installation </a:t>
            </a:r>
            <a:r>
              <a:rPr lang="en-US" sz="1800" b="1" dirty="0">
                <a:latin typeface="Calibri" panose="020F0502020204030204" pitchFamily="34" charset="0"/>
                <a:ea typeface="Calibri" panose="020F0502020204030204" pitchFamily="34" charset="0"/>
                <a:cs typeface="Times New Roman" panose="02020603050405020304" pitchFamily="18" charset="0"/>
              </a:rPr>
              <a:t>of weather </a:t>
            </a:r>
            <a:r>
              <a:rPr lang="en-US" sz="1800" b="1" dirty="0" smtClean="0">
                <a:latin typeface="Calibri" panose="020F0502020204030204" pitchFamily="34" charset="0"/>
                <a:ea typeface="Calibri" panose="020F0502020204030204" pitchFamily="34" charset="0"/>
                <a:cs typeface="Times New Roman" panose="02020603050405020304" pitchFamily="18" charset="0"/>
              </a:rPr>
              <a:t>stations WHS, WMS</a:t>
            </a:r>
            <a:r>
              <a:rPr lang="en-US" sz="1800" dirty="0" smtClean="0">
                <a:latin typeface="Calibri" panose="020F0502020204030204" pitchFamily="34" charset="0"/>
                <a:ea typeface="Calibri" panose="020F0502020204030204" pitchFamily="34" charset="0"/>
                <a:cs typeface="Times New Roman" panose="02020603050405020304" pitchFamily="18" charset="0"/>
              </a:rPr>
              <a:t> to support Emergency planning activities  </a:t>
            </a:r>
          </a:p>
          <a:p>
            <a:r>
              <a:rPr lang="en-US" sz="1800" b="1" dirty="0" smtClean="0">
                <a:latin typeface="Calibri" panose="020F0502020204030204" pitchFamily="34" charset="0"/>
                <a:ea typeface="Calibri" panose="020F0502020204030204" pitchFamily="34" charset="0"/>
                <a:cs typeface="Times New Roman" panose="02020603050405020304" pitchFamily="18" charset="0"/>
              </a:rPr>
              <a:t>Install remote communication box WHS stadium </a:t>
            </a:r>
            <a:r>
              <a:rPr lang="en-US" sz="1800" dirty="0" smtClean="0">
                <a:latin typeface="Calibri" panose="020F0502020204030204" pitchFamily="34" charset="0"/>
                <a:ea typeface="Calibri" panose="020F0502020204030204" pitchFamily="34" charset="0"/>
                <a:cs typeface="Times New Roman" panose="02020603050405020304" pitchFamily="18" charset="0"/>
              </a:rPr>
              <a:t>to support remote operation of field lighting controls</a:t>
            </a:r>
          </a:p>
          <a:p>
            <a:r>
              <a:rPr lang="en-US" sz="1800" b="1" dirty="0" smtClean="0">
                <a:latin typeface="Calibri" panose="020F0502020204030204" pitchFamily="34" charset="0"/>
                <a:ea typeface="Calibri" panose="020F0502020204030204" pitchFamily="34" charset="0"/>
                <a:cs typeface="Times New Roman" panose="02020603050405020304" pitchFamily="18" charset="0"/>
              </a:rPr>
              <a:t>Sidewalk install WPS, WHS 12/18-12/22 </a:t>
            </a:r>
            <a:r>
              <a:rPr lang="en-US" sz="1800" dirty="0" smtClean="0">
                <a:latin typeface="Calibri" panose="020F0502020204030204" pitchFamily="34" charset="0"/>
                <a:ea typeface="Calibri" panose="020F0502020204030204" pitchFamily="34" charset="0"/>
                <a:cs typeface="Times New Roman" panose="02020603050405020304" pitchFamily="18" charset="0"/>
              </a:rPr>
              <a:t>Install sidewalk to aid special Education students better egress to buses and island bridge WHS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p>
          <a:p>
            <a:endParaRPr lang="en-US" sz="1800" dirty="0" smtClean="0"/>
          </a:p>
          <a:p>
            <a:endParaRPr lang="en-US" sz="1800" dirty="0"/>
          </a:p>
          <a:p>
            <a:endParaRPr lang="en-US" sz="1800" dirty="0"/>
          </a:p>
        </p:txBody>
      </p:sp>
    </p:spTree>
    <p:extLst>
      <p:ext uri="{BB962C8B-B14F-4D97-AF65-F5344CB8AC3E}">
        <p14:creationId xmlns:p14="http://schemas.microsoft.com/office/powerpoint/2010/main" val="280444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5" name="Content Placeholder 4"/>
          <p:cNvPicPr>
            <a:picLocks noGrp="1" noChangeAspect="1"/>
          </p:cNvPicPr>
          <p:nvPr>
            <p:ph idx="1"/>
          </p:nvPr>
        </p:nvPicPr>
        <p:blipFill>
          <a:blip r:embed="rId2"/>
          <a:stretch>
            <a:fillRect/>
          </a:stretch>
        </p:blipFill>
        <p:spPr>
          <a:xfrm>
            <a:off x="604115" y="1289207"/>
            <a:ext cx="5036832" cy="3660900"/>
          </a:xfrm>
          <a:prstGeom prst="rect">
            <a:avLst/>
          </a:prstGeom>
        </p:spPr>
      </p:pic>
      <p:pic>
        <p:nvPicPr>
          <p:cNvPr id="9" name="Picture 8"/>
          <p:cNvPicPr>
            <a:picLocks noChangeAspect="1"/>
          </p:cNvPicPr>
          <p:nvPr/>
        </p:nvPicPr>
        <p:blipFill>
          <a:blip r:embed="rId3"/>
          <a:stretch>
            <a:fillRect/>
          </a:stretch>
        </p:blipFill>
        <p:spPr>
          <a:xfrm>
            <a:off x="6018871" y="1289207"/>
            <a:ext cx="5520599" cy="3660900"/>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8" y="650248"/>
            <a:ext cx="10515600" cy="626548"/>
          </a:xfrm>
        </p:spPr>
        <p:txBody>
          <a:bodyPr>
            <a:normAutofit fontScale="90000"/>
          </a:bodyPr>
          <a:lstStyle/>
          <a:p>
            <a:r>
              <a:rPr lang="en-US" sz="2800" b="1" dirty="0" smtClean="0"/>
              <a:t>FACILITY CHARTS – </a:t>
            </a:r>
            <a:br>
              <a:rPr lang="en-US" sz="2800" b="1" dirty="0" smtClean="0"/>
            </a:br>
            <a:r>
              <a:rPr lang="en-US" sz="2800" b="1" dirty="0" smtClean="0"/>
              <a:t>WATER USAGE</a:t>
            </a:r>
            <a:br>
              <a:rPr lang="en-US" sz="2800" b="1" dirty="0" smtClean="0"/>
            </a:br>
            <a:r>
              <a:rPr lang="en-US" sz="2800" i="1" dirty="0" smtClean="0"/>
              <a:t>WHS, WIS, WMS, WPS</a:t>
            </a:r>
            <a:endParaRPr lang="en-US" sz="2800" i="1" dirty="0"/>
          </a:p>
        </p:txBody>
      </p:sp>
      <p:sp>
        <p:nvSpPr>
          <p:cNvPr id="3" name="TextBox 2"/>
          <p:cNvSpPr txBox="1"/>
          <p:nvPr/>
        </p:nvSpPr>
        <p:spPr>
          <a:xfrm>
            <a:off x="8370007" y="353466"/>
            <a:ext cx="3216650" cy="830997"/>
          </a:xfrm>
          <a:prstGeom prst="rect">
            <a:avLst/>
          </a:prstGeom>
          <a:noFill/>
        </p:spPr>
        <p:txBody>
          <a:bodyPr wrap="none" rtlCol="0">
            <a:spAutoFit/>
          </a:bodyPr>
          <a:lstStyle/>
          <a:p>
            <a:r>
              <a:rPr lang="en-US" sz="1600" dirty="0" smtClean="0"/>
              <a:t>Water charts are updated every two</a:t>
            </a:r>
          </a:p>
          <a:p>
            <a:r>
              <a:rPr lang="en-US" sz="1600" dirty="0" smtClean="0"/>
              <a:t>Months, next update to these charts</a:t>
            </a:r>
          </a:p>
          <a:p>
            <a:r>
              <a:rPr lang="en-US" sz="1600" dirty="0" smtClean="0"/>
              <a:t>in January 2018</a:t>
            </a:r>
            <a:endParaRPr lang="en-US" sz="1600" dirty="0"/>
          </a:p>
        </p:txBody>
      </p:sp>
      <p:sp>
        <p:nvSpPr>
          <p:cNvPr id="13" name="TextBox 12"/>
          <p:cNvSpPr txBox="1"/>
          <p:nvPr/>
        </p:nvSpPr>
        <p:spPr>
          <a:xfrm flipH="1">
            <a:off x="3988125" y="3794760"/>
            <a:ext cx="4170025" cy="1815882"/>
          </a:xfrm>
          <a:prstGeom prst="rect">
            <a:avLst/>
          </a:prstGeom>
          <a:noFill/>
        </p:spPr>
        <p:txBody>
          <a:bodyPr wrap="square" rtlCol="0">
            <a:spAutoFit/>
          </a:bodyPr>
          <a:lstStyle/>
          <a:p>
            <a:pPr algn="just"/>
            <a:r>
              <a:rPr lang="en-US" sz="1600" dirty="0" smtClean="0"/>
              <a:t>The WMS chart has been reconfigured to include the following 7 meters: 755 park high and low flow, BO and Team High, Pit house, buss barn, athletic field and DO. All of these meters are totaled on the WMS graph but each data point is recorded separately to aid in identifying leaks. </a:t>
            </a:r>
            <a:endParaRPr lang="en-US" sz="1600" dirty="0"/>
          </a:p>
        </p:txBody>
      </p:sp>
      <p:pic>
        <p:nvPicPr>
          <p:cNvPr id="4" name="Picture 3"/>
          <p:cNvPicPr>
            <a:picLocks noChangeAspect="1"/>
          </p:cNvPicPr>
          <p:nvPr/>
        </p:nvPicPr>
        <p:blipFill>
          <a:blip r:embed="rId2"/>
          <a:stretch>
            <a:fillRect/>
          </a:stretch>
        </p:blipFill>
        <p:spPr>
          <a:xfrm>
            <a:off x="178368" y="1573578"/>
            <a:ext cx="3413862" cy="2221182"/>
          </a:xfrm>
          <a:prstGeom prst="rect">
            <a:avLst/>
          </a:prstGeom>
        </p:spPr>
      </p:pic>
      <p:pic>
        <p:nvPicPr>
          <p:cNvPr id="6" name="Picture 5"/>
          <p:cNvPicPr>
            <a:picLocks noChangeAspect="1"/>
          </p:cNvPicPr>
          <p:nvPr/>
        </p:nvPicPr>
        <p:blipFill>
          <a:blip r:embed="rId3"/>
          <a:stretch>
            <a:fillRect/>
          </a:stretch>
        </p:blipFill>
        <p:spPr>
          <a:xfrm>
            <a:off x="178368" y="4088649"/>
            <a:ext cx="3443971" cy="2487312"/>
          </a:xfrm>
          <a:prstGeom prst="rect">
            <a:avLst/>
          </a:prstGeom>
        </p:spPr>
      </p:pic>
      <p:pic>
        <p:nvPicPr>
          <p:cNvPr id="7" name="Picture 6"/>
          <p:cNvPicPr>
            <a:picLocks noChangeAspect="1"/>
          </p:cNvPicPr>
          <p:nvPr/>
        </p:nvPicPr>
        <p:blipFill>
          <a:blip r:embed="rId4"/>
          <a:stretch>
            <a:fillRect/>
          </a:stretch>
        </p:blipFill>
        <p:spPr>
          <a:xfrm>
            <a:off x="4221994" y="768964"/>
            <a:ext cx="3702283" cy="2446538"/>
          </a:xfrm>
          <a:prstGeom prst="rect">
            <a:avLst/>
          </a:prstGeom>
        </p:spPr>
      </p:pic>
      <p:pic>
        <p:nvPicPr>
          <p:cNvPr id="14" name="Picture 13"/>
          <p:cNvPicPr>
            <a:picLocks noChangeAspect="1"/>
          </p:cNvPicPr>
          <p:nvPr/>
        </p:nvPicPr>
        <p:blipFill>
          <a:blip r:embed="rId5"/>
          <a:stretch>
            <a:fillRect/>
          </a:stretch>
        </p:blipFill>
        <p:spPr>
          <a:xfrm>
            <a:off x="8389621" y="1365373"/>
            <a:ext cx="3582142" cy="2429387"/>
          </a:xfrm>
          <a:prstGeom prst="rect">
            <a:avLst/>
          </a:prstGeom>
        </p:spPr>
      </p:pic>
      <p:pic>
        <p:nvPicPr>
          <p:cNvPr id="15" name="Picture 14"/>
          <p:cNvPicPr>
            <a:picLocks noChangeAspect="1"/>
          </p:cNvPicPr>
          <p:nvPr/>
        </p:nvPicPr>
        <p:blipFill>
          <a:blip r:embed="rId6"/>
          <a:stretch>
            <a:fillRect/>
          </a:stretch>
        </p:blipFill>
        <p:spPr>
          <a:xfrm>
            <a:off x="8389620" y="4061100"/>
            <a:ext cx="3582142" cy="2514861"/>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642827" y="922464"/>
            <a:ext cx="10615756" cy="5447645"/>
          </a:xfrm>
          <a:prstGeom prst="rect">
            <a:avLst/>
          </a:prstGeom>
          <a:noFill/>
        </p:spPr>
        <p:txBody>
          <a:bodyPr wrap="square" rtlCol="0">
            <a:spAutoFit/>
          </a:bodyPr>
          <a:lstStyle/>
          <a:p>
            <a:endParaRPr lang="en-US" sz="2000" dirty="0"/>
          </a:p>
          <a:p>
            <a:r>
              <a:rPr lang="en-US" u="sng" dirty="0" smtClean="0"/>
              <a:t>Accidents for the month </a:t>
            </a:r>
          </a:p>
          <a:p>
            <a:r>
              <a:rPr lang="en-US" dirty="0" smtClean="0"/>
              <a:t>There were a total of 9 student </a:t>
            </a:r>
            <a:r>
              <a:rPr lang="en-US" dirty="0" smtClean="0"/>
              <a:t>injuries and 4 </a:t>
            </a:r>
            <a:r>
              <a:rPr lang="en-US" dirty="0" smtClean="0"/>
              <a:t>staff </a:t>
            </a:r>
            <a:r>
              <a:rPr lang="en-US" dirty="0" smtClean="0"/>
              <a:t>incidents/accidents </a:t>
            </a:r>
            <a:endParaRPr lang="en-US" dirty="0" smtClean="0"/>
          </a:p>
          <a:p>
            <a:r>
              <a:rPr lang="en-US" dirty="0" smtClean="0"/>
              <a:t>   </a:t>
            </a:r>
            <a:endParaRPr lang="en-US" u="sng" dirty="0" smtClean="0"/>
          </a:p>
          <a:p>
            <a:r>
              <a:rPr lang="en-US" u="sng" dirty="0" smtClean="0"/>
              <a:t>Staff Accidents/Incidents</a:t>
            </a:r>
          </a:p>
          <a:p>
            <a:pPr marL="342900" indent="-342900">
              <a:buFont typeface="Arial" panose="020B0604020202020204" pitchFamily="34" charset="0"/>
              <a:buChar char="•"/>
            </a:pPr>
            <a:r>
              <a:rPr lang="en-US" dirty="0"/>
              <a:t>WPS  - </a:t>
            </a:r>
            <a:r>
              <a:rPr lang="en-US" dirty="0" smtClean="0"/>
              <a:t>Student behavior caused injury to IA </a:t>
            </a:r>
            <a:r>
              <a:rPr lang="en-US" dirty="0" smtClean="0"/>
              <a:t>(3 </a:t>
            </a:r>
            <a:r>
              <a:rPr lang="en-US" dirty="0" smtClean="0"/>
              <a:t>events)</a:t>
            </a:r>
          </a:p>
          <a:p>
            <a:pPr marL="342900" indent="-342900">
              <a:buFont typeface="Arial" panose="020B0604020202020204" pitchFamily="34" charset="0"/>
              <a:buChar char="•"/>
            </a:pPr>
            <a:r>
              <a:rPr lang="en-US" dirty="0" smtClean="0"/>
              <a:t>Yale – </a:t>
            </a:r>
            <a:r>
              <a:rPr lang="en-US" dirty="0" smtClean="0"/>
              <a:t>One employee slipped on stairs </a:t>
            </a:r>
            <a:endParaRPr lang="en-US" dirty="0" smtClean="0"/>
          </a:p>
          <a:p>
            <a:endParaRPr lang="en-US" dirty="0"/>
          </a:p>
          <a:p>
            <a:r>
              <a:rPr lang="en-US" u="sng" dirty="0" smtClean="0"/>
              <a:t>Student Accidents/Injuries (8) </a:t>
            </a:r>
            <a:r>
              <a:rPr lang="en-US" dirty="0" smtClean="0"/>
              <a:t> </a:t>
            </a:r>
          </a:p>
          <a:p>
            <a:pPr marL="342900" indent="-342900">
              <a:buFont typeface="Arial" panose="020B0604020202020204" pitchFamily="34" charset="0"/>
              <a:buChar char="•"/>
            </a:pPr>
            <a:r>
              <a:rPr lang="en-US" dirty="0" smtClean="0"/>
              <a:t>WPS  - Student pushed by another student injured rump</a:t>
            </a:r>
          </a:p>
          <a:p>
            <a:pPr marL="342900" indent="-342900">
              <a:buFont typeface="Arial" panose="020B0604020202020204" pitchFamily="34" charset="0"/>
              <a:buChar char="•"/>
            </a:pPr>
            <a:r>
              <a:rPr lang="en-US" dirty="0" smtClean="0"/>
              <a:t>WIS – Student slipped on stair tread hit bottom</a:t>
            </a:r>
          </a:p>
          <a:p>
            <a:pPr marL="342900" indent="-342900">
              <a:buFont typeface="Arial" panose="020B0604020202020204" pitchFamily="34" charset="0"/>
              <a:buChar char="•"/>
            </a:pPr>
            <a:r>
              <a:rPr lang="en-US" dirty="0" smtClean="0"/>
              <a:t>WIS - Student kicked ball lost footing and hit head on gym floor  </a:t>
            </a:r>
          </a:p>
          <a:p>
            <a:pPr marL="342900" indent="-342900">
              <a:buFont typeface="Arial" panose="020B0604020202020204" pitchFamily="34" charset="0"/>
              <a:buChar char="•"/>
            </a:pPr>
            <a:r>
              <a:rPr lang="en-US" dirty="0" smtClean="0"/>
              <a:t>WIS – Student slipped on portable ramp, scraped knee and hand</a:t>
            </a:r>
          </a:p>
          <a:p>
            <a:pPr marL="342900" indent="-342900">
              <a:buFont typeface="Arial" panose="020B0604020202020204" pitchFamily="34" charset="0"/>
              <a:buChar char="•"/>
            </a:pPr>
            <a:r>
              <a:rPr lang="en-US" dirty="0" smtClean="0"/>
              <a:t>WIS – Closing blinds, student pulled to hard on rod and dislodged valance and struck arm</a:t>
            </a:r>
          </a:p>
          <a:p>
            <a:pPr marL="342900" indent="-342900">
              <a:buFont typeface="Arial" panose="020B0604020202020204" pitchFamily="34" charset="0"/>
              <a:buChar char="•"/>
            </a:pPr>
            <a:r>
              <a:rPr lang="en-US" dirty="0" smtClean="0"/>
              <a:t>WHS – </a:t>
            </a:r>
            <a:r>
              <a:rPr lang="en-US" dirty="0" smtClean="0"/>
              <a:t>Students hair burnt by torch (careless handling) </a:t>
            </a:r>
          </a:p>
          <a:p>
            <a:pPr marL="342900" indent="-342900">
              <a:buFont typeface="Arial" panose="020B0604020202020204" pitchFamily="34" charset="0"/>
              <a:buChar char="•"/>
            </a:pPr>
            <a:r>
              <a:rPr lang="en-US" dirty="0" smtClean="0"/>
              <a:t>WHS – Student rolled ankle during basketball, sprain </a:t>
            </a:r>
            <a:endParaRPr lang="en-US" dirty="0" smtClean="0"/>
          </a:p>
          <a:p>
            <a:pPr marL="342900" indent="-342900">
              <a:buFont typeface="Arial" panose="020B0604020202020204" pitchFamily="34" charset="0"/>
              <a:buChar char="•"/>
            </a:pPr>
            <a:r>
              <a:rPr lang="en-US" dirty="0" smtClean="0"/>
              <a:t>WHS – </a:t>
            </a:r>
            <a:r>
              <a:rPr lang="en-US" dirty="0" smtClean="0"/>
              <a:t>Students knee popped, fractured leg</a:t>
            </a:r>
          </a:p>
          <a:p>
            <a:pPr marL="342900" indent="-342900">
              <a:buFont typeface="Arial" panose="020B0604020202020204" pitchFamily="34" charset="0"/>
              <a:buChar char="•"/>
            </a:pPr>
            <a:r>
              <a:rPr lang="en-US" dirty="0" smtClean="0"/>
              <a:t>WHS – Student missed bottom step, bruise and 2 minor abrasions</a:t>
            </a:r>
            <a:endParaRPr lang="en-US" sz="2000" dirty="0"/>
          </a:p>
          <a:p>
            <a:endParaRPr lang="en-US" sz="2000" b="1" u="sng" dirty="0"/>
          </a:p>
        </p:txBody>
      </p:sp>
      <p:sp>
        <p:nvSpPr>
          <p:cNvPr id="5" name="TextBox 4"/>
          <p:cNvSpPr txBox="1"/>
          <p:nvPr/>
        </p:nvSpPr>
        <p:spPr>
          <a:xfrm>
            <a:off x="312109" y="467672"/>
            <a:ext cx="2559227" cy="523220"/>
          </a:xfrm>
          <a:prstGeom prst="rect">
            <a:avLst/>
          </a:prstGeom>
          <a:noFill/>
        </p:spPr>
        <p:txBody>
          <a:bodyPr wrap="none" rtlCol="0">
            <a:spAutoFit/>
          </a:bodyPr>
          <a:lstStyle/>
          <a:p>
            <a:r>
              <a:rPr lang="en-US" sz="2800" i="1" dirty="0" smtClean="0"/>
              <a:t>SAFETY  REPORT</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6" name="Picture 5"/>
          <p:cNvPicPr>
            <a:picLocks noChangeAspect="1"/>
          </p:cNvPicPr>
          <p:nvPr/>
        </p:nvPicPr>
        <p:blipFill>
          <a:blip r:embed="rId2"/>
          <a:stretch>
            <a:fillRect/>
          </a:stretch>
        </p:blipFill>
        <p:spPr>
          <a:xfrm>
            <a:off x="5676808" y="3289265"/>
            <a:ext cx="838384" cy="279469"/>
          </a:xfrm>
          <a:prstGeom prst="rect">
            <a:avLst/>
          </a:prstGeom>
        </p:spPr>
      </p:pic>
      <p:pic>
        <p:nvPicPr>
          <p:cNvPr id="2" name="Picture 1"/>
          <p:cNvPicPr>
            <a:picLocks noChangeAspect="1"/>
          </p:cNvPicPr>
          <p:nvPr/>
        </p:nvPicPr>
        <p:blipFill>
          <a:blip r:embed="rId3"/>
          <a:stretch>
            <a:fillRect/>
          </a:stretch>
        </p:blipFill>
        <p:spPr>
          <a:xfrm>
            <a:off x="843925" y="593628"/>
            <a:ext cx="4719747" cy="2975106"/>
          </a:xfrm>
          <a:prstGeom prst="rect">
            <a:avLst/>
          </a:prstGeom>
        </p:spPr>
      </p:pic>
      <p:pic>
        <p:nvPicPr>
          <p:cNvPr id="3" name="Picture 2"/>
          <p:cNvPicPr>
            <a:picLocks noChangeAspect="1"/>
          </p:cNvPicPr>
          <p:nvPr/>
        </p:nvPicPr>
        <p:blipFill>
          <a:blip r:embed="rId4"/>
          <a:stretch>
            <a:fillRect/>
          </a:stretch>
        </p:blipFill>
        <p:spPr>
          <a:xfrm>
            <a:off x="850023" y="3740026"/>
            <a:ext cx="4713649" cy="2944623"/>
          </a:xfrm>
          <a:prstGeom prst="rect">
            <a:avLst/>
          </a:prstGeom>
        </p:spPr>
      </p:pic>
      <p:pic>
        <p:nvPicPr>
          <p:cNvPr id="4" name="Picture 3"/>
          <p:cNvPicPr>
            <a:picLocks noChangeAspect="1"/>
          </p:cNvPicPr>
          <p:nvPr/>
        </p:nvPicPr>
        <p:blipFill>
          <a:blip r:embed="rId5"/>
          <a:stretch>
            <a:fillRect/>
          </a:stretch>
        </p:blipFill>
        <p:spPr>
          <a:xfrm>
            <a:off x="6515191" y="3740026"/>
            <a:ext cx="4839391" cy="2944623"/>
          </a:xfrm>
          <a:prstGeom prst="rect">
            <a:avLst/>
          </a:prstGeom>
        </p:spPr>
      </p:pic>
      <p:pic>
        <p:nvPicPr>
          <p:cNvPr id="5" name="Picture 4"/>
          <p:cNvPicPr>
            <a:picLocks noChangeAspect="1"/>
          </p:cNvPicPr>
          <p:nvPr/>
        </p:nvPicPr>
        <p:blipFill>
          <a:blip r:embed="rId6"/>
          <a:stretch>
            <a:fillRect/>
          </a:stretch>
        </p:blipFill>
        <p:spPr>
          <a:xfrm>
            <a:off x="6515192" y="593628"/>
            <a:ext cx="4839391" cy="2975106"/>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21833</TotalTime>
  <Words>684</Words>
  <Application>Microsoft Office PowerPoint</Application>
  <PresentationFormat>Widescreen</PresentationFormat>
  <Paragraphs>68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Holiday Shutdown Planning  In addition to our standard annual cleaning activities, maintenance, custodial, grounds and contractors will be completing the following work. Below is a brief summary and schedule of these items.    </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291</cp:revision>
  <cp:lastPrinted>2017-12-12T16:03:49Z</cp:lastPrinted>
  <dcterms:created xsi:type="dcterms:W3CDTF">2016-04-19T23:51:26Z</dcterms:created>
  <dcterms:modified xsi:type="dcterms:W3CDTF">2017-12-13T22:49:45Z</dcterms:modified>
</cp:coreProperties>
</file>